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"/>
  </p:notesMasterIdLst>
  <p:sldIdLst>
    <p:sldId id="256" r:id="rId2"/>
  </p:sldIdLst>
  <p:sldSz cx="21386800" cy="30279975"/>
  <p:notesSz cx="6858000" cy="9144000"/>
  <p:embeddedFontLst>
    <p:embeddedFont>
      <p:font typeface="PT Sans" panose="020B0604020202020204" charset="0"/>
      <p:regular r:id="rId4"/>
      <p:bold r:id="rId5"/>
      <p:italic r:id="rId6"/>
      <p:boldItalic r:id="rId7"/>
    </p:embeddedFont>
    <p:embeddedFont>
      <p:font typeface="PT Sans Caption" panose="020B0604020202020204" charset="0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PT Sans Narrow" panose="020B0604020202020204" charset="0"/>
      <p:regular r:id="rId14"/>
      <p:bold r:id="rId15"/>
    </p:embeddedFont>
    <p:embeddedFont>
      <p:font typeface="Overpass" panose="00000500000000000000" pitchFamily="2" charset="0"/>
      <p:regular r:id="rId16"/>
      <p:bold r:id="rId17"/>
      <p:italic r:id="rId18"/>
      <p:boldItalic r:id="rId19"/>
    </p:embeddedFont>
  </p:embeddedFontLst>
  <p:defaultTextStyle>
    <a:defPPr>
      <a:defRPr lang="de-DE"/>
    </a:defPPr>
    <a:lvl1pPr marL="0" algn="l" defTabSz="2952323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1pPr>
    <a:lvl2pPr marL="1476162" algn="l" defTabSz="2952323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2pPr>
    <a:lvl3pPr marL="2952323" algn="l" defTabSz="2952323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3pPr>
    <a:lvl4pPr marL="4428485" algn="l" defTabSz="2952323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4pPr>
    <a:lvl5pPr marL="5904647" algn="l" defTabSz="2952323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5pPr>
    <a:lvl6pPr marL="7380808" algn="l" defTabSz="2952323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6pPr>
    <a:lvl7pPr marL="8856970" algn="l" defTabSz="2952323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7pPr>
    <a:lvl8pPr marL="10333131" algn="l" defTabSz="2952323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8pPr>
    <a:lvl9pPr marL="11809293" algn="l" defTabSz="2952323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9537">
          <p15:clr>
            <a:srgbClr val="A4A3A4"/>
          </p15:clr>
        </p15:guide>
        <p15:guide id="2" pos="67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ECEE"/>
    <a:srgbClr val="C03A51"/>
    <a:srgbClr val="9A2764"/>
    <a:srgbClr val="0D0829"/>
    <a:srgbClr val="F5EFFD"/>
    <a:srgbClr val="2D0B59"/>
    <a:srgbClr val="FAEDF4"/>
    <a:srgbClr val="F8EFFB"/>
    <a:srgbClr val="5F126E"/>
    <a:srgbClr val="F8E3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318" autoAdjust="0"/>
    <p:restoredTop sz="94660"/>
  </p:normalViewPr>
  <p:slideViewPr>
    <p:cSldViewPr>
      <p:cViewPr>
        <p:scale>
          <a:sx n="60" d="100"/>
          <a:sy n="60" d="100"/>
        </p:scale>
        <p:origin x="-72" y="156"/>
      </p:cViewPr>
      <p:guideLst>
        <p:guide orient="horz" pos="9537"/>
        <p:guide pos="6736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3" Type="http://schemas.openxmlformats.org/officeDocument/2006/relationships/notesMaster" Target="notesMasters/notesMaster1.xml"/><Relationship Id="rId21" Type="http://schemas.openxmlformats.org/officeDocument/2006/relationships/viewProps" Target="viewProp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tableStyles" Target="tableStyles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3B10EF-6FB8-4201-8395-3C2B08DBC826}" type="datetimeFigureOut">
              <a:rPr lang="de-DE" smtClean="0"/>
              <a:t>28.09.2022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6DD748-1C9E-412B-984F-269B9A8F52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5138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952323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1pPr>
    <a:lvl2pPr marL="1476162" algn="l" defTabSz="2952323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2pPr>
    <a:lvl3pPr marL="2952323" algn="l" defTabSz="2952323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3pPr>
    <a:lvl4pPr marL="4428485" algn="l" defTabSz="2952323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4pPr>
    <a:lvl5pPr marL="5904647" algn="l" defTabSz="2952323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5pPr>
    <a:lvl6pPr marL="7380808" algn="l" defTabSz="2952323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6pPr>
    <a:lvl7pPr marL="8856970" algn="l" defTabSz="2952323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7pPr>
    <a:lvl8pPr marL="10333131" algn="l" defTabSz="2952323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8pPr>
    <a:lvl9pPr marL="11809293" algn="l" defTabSz="2952323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6DD748-1C9E-412B-984F-269B9A8F526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0978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604010" y="9406420"/>
            <a:ext cx="18178780" cy="6490569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08020" y="17158652"/>
            <a:ext cx="14970760" cy="773821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4761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952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4284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904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380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88569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33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18092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BD591-A8F4-43AA-B6A7-8058DD3BF73F}" type="datetimeFigureOut">
              <a:rPr lang="de-DE" smtClean="0"/>
              <a:t>28.09.2022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FC8F3-33D1-4034-B9D8-09273E99FC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0893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BD591-A8F4-43AA-B6A7-8058DD3BF73F}" type="datetimeFigureOut">
              <a:rPr lang="de-DE" smtClean="0"/>
              <a:t>28.09.2022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FC8F3-33D1-4034-B9D8-09273E99FC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5584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36264736" y="5355072"/>
            <a:ext cx="11254060" cy="114075602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2502553" y="5355072"/>
            <a:ext cx="33405737" cy="114075602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BD591-A8F4-43AA-B6A7-8058DD3BF73F}" type="datetimeFigureOut">
              <a:rPr lang="de-DE" smtClean="0"/>
              <a:t>28.09.2022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FC8F3-33D1-4034-B9D8-09273E99FC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5959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BD591-A8F4-43AA-B6A7-8058DD3BF73F}" type="datetimeFigureOut">
              <a:rPr lang="de-DE" smtClean="0"/>
              <a:t>28.09.2022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FC8F3-33D1-4034-B9D8-09273E99FC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2003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689410" y="19457690"/>
            <a:ext cx="18178780" cy="6013939"/>
          </a:xfrm>
        </p:spPr>
        <p:txBody>
          <a:bodyPr anchor="t"/>
          <a:lstStyle>
            <a:lvl1pPr algn="l">
              <a:defRPr sz="129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689410" y="12833948"/>
            <a:ext cx="18178780" cy="6623742"/>
          </a:xfrm>
        </p:spPr>
        <p:txBody>
          <a:bodyPr anchor="b"/>
          <a:lstStyle>
            <a:lvl1pPr marL="0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1pPr>
            <a:lvl2pPr marL="1476162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2pPr>
            <a:lvl3pPr marL="2952323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3pPr>
            <a:lvl4pPr marL="4428485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4pPr>
            <a:lvl5pPr marL="5904647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5pPr>
            <a:lvl6pPr marL="7380808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6pPr>
            <a:lvl7pPr marL="8856970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7pPr>
            <a:lvl8pPr marL="10333131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8pPr>
            <a:lvl9pPr marL="11809293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BD591-A8F4-43AA-B6A7-8058DD3BF73F}" type="datetimeFigureOut">
              <a:rPr lang="de-DE" smtClean="0"/>
              <a:t>28.09.2022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FC8F3-33D1-4034-B9D8-09273E99FC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7135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02554" y="31198189"/>
            <a:ext cx="22329898" cy="88232483"/>
          </a:xfrm>
        </p:spPr>
        <p:txBody>
          <a:bodyPr/>
          <a:lstStyle>
            <a:lvl1pPr>
              <a:defRPr sz="9000"/>
            </a:lvl1pPr>
            <a:lvl2pPr>
              <a:defRPr sz="7700"/>
            </a:lvl2pPr>
            <a:lvl3pPr>
              <a:defRPr sz="6500"/>
            </a:lvl3pPr>
            <a:lvl4pPr>
              <a:defRPr sz="5800"/>
            </a:lvl4pPr>
            <a:lvl5pPr>
              <a:defRPr sz="5800"/>
            </a:lvl5pPr>
            <a:lvl6pPr>
              <a:defRPr sz="5800"/>
            </a:lvl6pPr>
            <a:lvl7pPr>
              <a:defRPr sz="5800"/>
            </a:lvl7pPr>
            <a:lvl8pPr>
              <a:defRPr sz="5800"/>
            </a:lvl8pPr>
            <a:lvl9pPr>
              <a:defRPr sz="5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25188899" y="31198189"/>
            <a:ext cx="22329898" cy="88232483"/>
          </a:xfrm>
        </p:spPr>
        <p:txBody>
          <a:bodyPr/>
          <a:lstStyle>
            <a:lvl1pPr>
              <a:defRPr sz="9000"/>
            </a:lvl1pPr>
            <a:lvl2pPr>
              <a:defRPr sz="7700"/>
            </a:lvl2pPr>
            <a:lvl3pPr>
              <a:defRPr sz="6500"/>
            </a:lvl3pPr>
            <a:lvl4pPr>
              <a:defRPr sz="5800"/>
            </a:lvl4pPr>
            <a:lvl5pPr>
              <a:defRPr sz="5800"/>
            </a:lvl5pPr>
            <a:lvl6pPr>
              <a:defRPr sz="5800"/>
            </a:lvl6pPr>
            <a:lvl7pPr>
              <a:defRPr sz="5800"/>
            </a:lvl7pPr>
            <a:lvl8pPr>
              <a:defRPr sz="5800"/>
            </a:lvl8pPr>
            <a:lvl9pPr>
              <a:defRPr sz="5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BD591-A8F4-43AA-B6A7-8058DD3BF73F}" type="datetimeFigureOut">
              <a:rPr lang="de-DE" smtClean="0"/>
              <a:t>28.09.2022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FC8F3-33D1-4034-B9D8-09273E99FC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9301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9340" y="1212603"/>
            <a:ext cx="19248120" cy="5046663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69340" y="6777950"/>
            <a:ext cx="9449551" cy="2824727"/>
          </a:xfrm>
        </p:spPr>
        <p:txBody>
          <a:bodyPr anchor="b"/>
          <a:lstStyle>
            <a:lvl1pPr marL="0" indent="0">
              <a:buNone/>
              <a:defRPr sz="7700" b="1"/>
            </a:lvl1pPr>
            <a:lvl2pPr marL="1476162" indent="0">
              <a:buNone/>
              <a:defRPr sz="6500" b="1"/>
            </a:lvl2pPr>
            <a:lvl3pPr marL="2952323" indent="0">
              <a:buNone/>
              <a:defRPr sz="5800" b="1"/>
            </a:lvl3pPr>
            <a:lvl4pPr marL="4428485" indent="0">
              <a:buNone/>
              <a:defRPr sz="5200" b="1"/>
            </a:lvl4pPr>
            <a:lvl5pPr marL="5904647" indent="0">
              <a:buNone/>
              <a:defRPr sz="5200" b="1"/>
            </a:lvl5pPr>
            <a:lvl6pPr marL="7380808" indent="0">
              <a:buNone/>
              <a:defRPr sz="5200" b="1"/>
            </a:lvl6pPr>
            <a:lvl7pPr marL="8856970" indent="0">
              <a:buNone/>
              <a:defRPr sz="5200" b="1"/>
            </a:lvl7pPr>
            <a:lvl8pPr marL="10333131" indent="0">
              <a:buNone/>
              <a:defRPr sz="5200" b="1"/>
            </a:lvl8pPr>
            <a:lvl9pPr marL="11809293" indent="0">
              <a:buNone/>
              <a:defRPr sz="52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069340" y="9602677"/>
            <a:ext cx="9449551" cy="17446034"/>
          </a:xfrm>
        </p:spPr>
        <p:txBody>
          <a:bodyPr/>
          <a:lstStyle>
            <a:lvl1pPr>
              <a:defRPr sz="7700"/>
            </a:lvl1pPr>
            <a:lvl2pPr>
              <a:defRPr sz="6500"/>
            </a:lvl2pPr>
            <a:lvl3pPr>
              <a:defRPr sz="58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10864198" y="6777950"/>
            <a:ext cx="9453263" cy="2824727"/>
          </a:xfrm>
        </p:spPr>
        <p:txBody>
          <a:bodyPr anchor="b"/>
          <a:lstStyle>
            <a:lvl1pPr marL="0" indent="0">
              <a:buNone/>
              <a:defRPr sz="7700" b="1"/>
            </a:lvl1pPr>
            <a:lvl2pPr marL="1476162" indent="0">
              <a:buNone/>
              <a:defRPr sz="6500" b="1"/>
            </a:lvl2pPr>
            <a:lvl3pPr marL="2952323" indent="0">
              <a:buNone/>
              <a:defRPr sz="5800" b="1"/>
            </a:lvl3pPr>
            <a:lvl4pPr marL="4428485" indent="0">
              <a:buNone/>
              <a:defRPr sz="5200" b="1"/>
            </a:lvl4pPr>
            <a:lvl5pPr marL="5904647" indent="0">
              <a:buNone/>
              <a:defRPr sz="5200" b="1"/>
            </a:lvl5pPr>
            <a:lvl6pPr marL="7380808" indent="0">
              <a:buNone/>
              <a:defRPr sz="5200" b="1"/>
            </a:lvl6pPr>
            <a:lvl7pPr marL="8856970" indent="0">
              <a:buNone/>
              <a:defRPr sz="5200" b="1"/>
            </a:lvl7pPr>
            <a:lvl8pPr marL="10333131" indent="0">
              <a:buNone/>
              <a:defRPr sz="5200" b="1"/>
            </a:lvl8pPr>
            <a:lvl9pPr marL="11809293" indent="0">
              <a:buNone/>
              <a:defRPr sz="52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10864198" y="9602677"/>
            <a:ext cx="9453263" cy="17446034"/>
          </a:xfrm>
        </p:spPr>
        <p:txBody>
          <a:bodyPr/>
          <a:lstStyle>
            <a:lvl1pPr>
              <a:defRPr sz="7700"/>
            </a:lvl1pPr>
            <a:lvl2pPr>
              <a:defRPr sz="6500"/>
            </a:lvl2pPr>
            <a:lvl3pPr>
              <a:defRPr sz="58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BD591-A8F4-43AA-B6A7-8058DD3BF73F}" type="datetimeFigureOut">
              <a:rPr lang="de-DE" smtClean="0"/>
              <a:t>28.09.2022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FC8F3-33D1-4034-B9D8-09273E99FC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7988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BD591-A8F4-43AA-B6A7-8058DD3BF73F}" type="datetimeFigureOut">
              <a:rPr lang="de-DE" smtClean="0"/>
              <a:t>28.09.2022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FC8F3-33D1-4034-B9D8-09273E99FC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6718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BD591-A8F4-43AA-B6A7-8058DD3BF73F}" type="datetimeFigureOut">
              <a:rPr lang="de-DE" smtClean="0"/>
              <a:t>28.09.2022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FC8F3-33D1-4034-B9D8-09273E99FC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9623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9341" y="1205591"/>
            <a:ext cx="7036110" cy="5130774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61645" y="1205594"/>
            <a:ext cx="11955815" cy="25843120"/>
          </a:xfrm>
        </p:spPr>
        <p:txBody>
          <a:bodyPr/>
          <a:lstStyle>
            <a:lvl1pPr>
              <a:defRPr sz="10300"/>
            </a:lvl1pPr>
            <a:lvl2pPr>
              <a:defRPr sz="9000"/>
            </a:lvl2pPr>
            <a:lvl3pPr>
              <a:defRPr sz="77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069341" y="6336367"/>
            <a:ext cx="7036110" cy="20712346"/>
          </a:xfrm>
        </p:spPr>
        <p:txBody>
          <a:bodyPr/>
          <a:lstStyle>
            <a:lvl1pPr marL="0" indent="0">
              <a:buNone/>
              <a:defRPr sz="4500"/>
            </a:lvl1pPr>
            <a:lvl2pPr marL="1476162" indent="0">
              <a:buNone/>
              <a:defRPr sz="3900"/>
            </a:lvl2pPr>
            <a:lvl3pPr marL="2952323" indent="0">
              <a:buNone/>
              <a:defRPr sz="3200"/>
            </a:lvl3pPr>
            <a:lvl4pPr marL="4428485" indent="0">
              <a:buNone/>
              <a:defRPr sz="2900"/>
            </a:lvl4pPr>
            <a:lvl5pPr marL="5904647" indent="0">
              <a:buNone/>
              <a:defRPr sz="2900"/>
            </a:lvl5pPr>
            <a:lvl6pPr marL="7380808" indent="0">
              <a:buNone/>
              <a:defRPr sz="2900"/>
            </a:lvl6pPr>
            <a:lvl7pPr marL="8856970" indent="0">
              <a:buNone/>
              <a:defRPr sz="2900"/>
            </a:lvl7pPr>
            <a:lvl8pPr marL="10333131" indent="0">
              <a:buNone/>
              <a:defRPr sz="2900"/>
            </a:lvl8pPr>
            <a:lvl9pPr marL="11809293" indent="0">
              <a:buNone/>
              <a:defRPr sz="2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BD591-A8F4-43AA-B6A7-8058DD3BF73F}" type="datetimeFigureOut">
              <a:rPr lang="de-DE" smtClean="0"/>
              <a:t>28.09.2022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FC8F3-33D1-4034-B9D8-09273E99FC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8004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191962" y="21195982"/>
            <a:ext cx="12832080" cy="2502306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4191962" y="2705572"/>
            <a:ext cx="12832080" cy="18167985"/>
          </a:xfrm>
        </p:spPr>
        <p:txBody>
          <a:bodyPr/>
          <a:lstStyle>
            <a:lvl1pPr marL="0" indent="0">
              <a:buNone/>
              <a:defRPr sz="10300"/>
            </a:lvl1pPr>
            <a:lvl2pPr marL="1476162" indent="0">
              <a:buNone/>
              <a:defRPr sz="9000"/>
            </a:lvl2pPr>
            <a:lvl3pPr marL="2952323" indent="0">
              <a:buNone/>
              <a:defRPr sz="7700"/>
            </a:lvl3pPr>
            <a:lvl4pPr marL="4428485" indent="0">
              <a:buNone/>
              <a:defRPr sz="6500"/>
            </a:lvl4pPr>
            <a:lvl5pPr marL="5904647" indent="0">
              <a:buNone/>
              <a:defRPr sz="6500"/>
            </a:lvl5pPr>
            <a:lvl6pPr marL="7380808" indent="0">
              <a:buNone/>
              <a:defRPr sz="6500"/>
            </a:lvl6pPr>
            <a:lvl7pPr marL="8856970" indent="0">
              <a:buNone/>
              <a:defRPr sz="6500"/>
            </a:lvl7pPr>
            <a:lvl8pPr marL="10333131" indent="0">
              <a:buNone/>
              <a:defRPr sz="6500"/>
            </a:lvl8pPr>
            <a:lvl9pPr marL="11809293" indent="0">
              <a:buNone/>
              <a:defRPr sz="65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191962" y="23698288"/>
            <a:ext cx="12832080" cy="3553689"/>
          </a:xfrm>
        </p:spPr>
        <p:txBody>
          <a:bodyPr/>
          <a:lstStyle>
            <a:lvl1pPr marL="0" indent="0">
              <a:buNone/>
              <a:defRPr sz="4500"/>
            </a:lvl1pPr>
            <a:lvl2pPr marL="1476162" indent="0">
              <a:buNone/>
              <a:defRPr sz="3900"/>
            </a:lvl2pPr>
            <a:lvl3pPr marL="2952323" indent="0">
              <a:buNone/>
              <a:defRPr sz="3200"/>
            </a:lvl3pPr>
            <a:lvl4pPr marL="4428485" indent="0">
              <a:buNone/>
              <a:defRPr sz="2900"/>
            </a:lvl4pPr>
            <a:lvl5pPr marL="5904647" indent="0">
              <a:buNone/>
              <a:defRPr sz="2900"/>
            </a:lvl5pPr>
            <a:lvl6pPr marL="7380808" indent="0">
              <a:buNone/>
              <a:defRPr sz="2900"/>
            </a:lvl6pPr>
            <a:lvl7pPr marL="8856970" indent="0">
              <a:buNone/>
              <a:defRPr sz="2900"/>
            </a:lvl7pPr>
            <a:lvl8pPr marL="10333131" indent="0">
              <a:buNone/>
              <a:defRPr sz="2900"/>
            </a:lvl8pPr>
            <a:lvl9pPr marL="11809293" indent="0">
              <a:buNone/>
              <a:defRPr sz="2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BD591-A8F4-43AA-B6A7-8058DD3BF73F}" type="datetimeFigureOut">
              <a:rPr lang="de-DE" smtClean="0"/>
              <a:t>28.09.2022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FC8F3-33D1-4034-B9D8-09273E99FC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0458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069340" y="1212603"/>
            <a:ext cx="19248120" cy="5046663"/>
          </a:xfrm>
          <a:prstGeom prst="rect">
            <a:avLst/>
          </a:prstGeom>
        </p:spPr>
        <p:txBody>
          <a:bodyPr vert="horz" lIns="295232" tIns="147616" rIns="295232" bIns="147616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69340" y="7065330"/>
            <a:ext cx="19248120" cy="19983384"/>
          </a:xfrm>
          <a:prstGeom prst="rect">
            <a:avLst/>
          </a:prstGeom>
        </p:spPr>
        <p:txBody>
          <a:bodyPr vert="horz" lIns="295232" tIns="147616" rIns="295232" bIns="147616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69340" y="28065053"/>
            <a:ext cx="4990253" cy="1612128"/>
          </a:xfrm>
          <a:prstGeom prst="rect">
            <a:avLst/>
          </a:prstGeom>
        </p:spPr>
        <p:txBody>
          <a:bodyPr vert="horz" lIns="295232" tIns="147616" rIns="295232" bIns="147616" rtlCol="0" anchor="ctr"/>
          <a:lstStyle>
            <a:lvl1pPr algn="l">
              <a:defRPr sz="3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DBD591-A8F4-43AA-B6A7-8058DD3BF73F}" type="datetimeFigureOut">
              <a:rPr lang="de-DE" smtClean="0"/>
              <a:t>28.09.2022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7307157" y="28065053"/>
            <a:ext cx="6772487" cy="1612128"/>
          </a:xfrm>
          <a:prstGeom prst="rect">
            <a:avLst/>
          </a:prstGeom>
        </p:spPr>
        <p:txBody>
          <a:bodyPr vert="horz" lIns="295232" tIns="147616" rIns="295232" bIns="147616" rtlCol="0" anchor="ctr"/>
          <a:lstStyle>
            <a:lvl1pPr algn="ctr">
              <a:defRPr sz="3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5327207" y="28065053"/>
            <a:ext cx="4990253" cy="1612128"/>
          </a:xfrm>
          <a:prstGeom prst="rect">
            <a:avLst/>
          </a:prstGeom>
        </p:spPr>
        <p:txBody>
          <a:bodyPr vert="horz" lIns="295232" tIns="147616" rIns="295232" bIns="147616" rtlCol="0" anchor="ctr"/>
          <a:lstStyle>
            <a:lvl1pPr algn="r">
              <a:defRPr sz="3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3FC8F3-33D1-4034-B9D8-09273E99FC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0829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952323" rtl="0" eaLnBrk="1" latinLnBrk="0" hangingPunct="1">
        <a:spcBef>
          <a:spcPct val="0"/>
        </a:spcBef>
        <a:buNone/>
        <a:defRPr sz="14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07121" indent="-1107121" algn="l" defTabSz="2952323" rtl="0" eaLnBrk="1" latinLnBrk="0" hangingPunct="1">
        <a:spcBef>
          <a:spcPct val="20000"/>
        </a:spcBef>
        <a:buFont typeface="Arial" pitchFamily="34" charset="0"/>
        <a:buChar char="•"/>
        <a:defRPr sz="10300" kern="1200">
          <a:solidFill>
            <a:schemeClr val="tx1"/>
          </a:solidFill>
          <a:latin typeface="+mn-lt"/>
          <a:ea typeface="+mn-ea"/>
          <a:cs typeface="+mn-cs"/>
        </a:defRPr>
      </a:lvl1pPr>
      <a:lvl2pPr marL="2398763" indent="-922601" algn="l" defTabSz="2952323" rtl="0" eaLnBrk="1" latinLnBrk="0" hangingPunct="1">
        <a:spcBef>
          <a:spcPct val="20000"/>
        </a:spcBef>
        <a:buFont typeface="Arial" pitchFamily="34" charset="0"/>
        <a:buChar char="–"/>
        <a:defRPr sz="9000" kern="1200">
          <a:solidFill>
            <a:schemeClr val="tx1"/>
          </a:solidFill>
          <a:latin typeface="+mn-lt"/>
          <a:ea typeface="+mn-ea"/>
          <a:cs typeface="+mn-cs"/>
        </a:defRPr>
      </a:lvl2pPr>
      <a:lvl3pPr marL="3690404" indent="-738081" algn="l" defTabSz="2952323" rtl="0" eaLnBrk="1" latinLnBrk="0" hangingPunct="1">
        <a:spcBef>
          <a:spcPct val="20000"/>
        </a:spcBef>
        <a:buFont typeface="Arial" pitchFamily="34" charset="0"/>
        <a:buChar char="•"/>
        <a:defRPr sz="7700" kern="1200">
          <a:solidFill>
            <a:schemeClr val="tx1"/>
          </a:solidFill>
          <a:latin typeface="+mn-lt"/>
          <a:ea typeface="+mn-ea"/>
          <a:cs typeface="+mn-cs"/>
        </a:defRPr>
      </a:lvl3pPr>
      <a:lvl4pPr marL="5166566" indent="-738081" algn="l" defTabSz="2952323" rtl="0" eaLnBrk="1" latinLnBrk="0" hangingPunct="1">
        <a:spcBef>
          <a:spcPct val="20000"/>
        </a:spcBef>
        <a:buFont typeface="Arial" pitchFamily="34" charset="0"/>
        <a:buChar char="–"/>
        <a:defRPr sz="6500" kern="1200">
          <a:solidFill>
            <a:schemeClr val="tx1"/>
          </a:solidFill>
          <a:latin typeface="+mn-lt"/>
          <a:ea typeface="+mn-ea"/>
          <a:cs typeface="+mn-cs"/>
        </a:defRPr>
      </a:lvl4pPr>
      <a:lvl5pPr marL="6642727" indent="-738081" algn="l" defTabSz="2952323" rtl="0" eaLnBrk="1" latinLnBrk="0" hangingPunct="1">
        <a:spcBef>
          <a:spcPct val="20000"/>
        </a:spcBef>
        <a:buFont typeface="Arial" pitchFamily="34" charset="0"/>
        <a:buChar char="»"/>
        <a:defRPr sz="6500" kern="1200">
          <a:solidFill>
            <a:schemeClr val="tx1"/>
          </a:solidFill>
          <a:latin typeface="+mn-lt"/>
          <a:ea typeface="+mn-ea"/>
          <a:cs typeface="+mn-cs"/>
        </a:defRPr>
      </a:lvl5pPr>
      <a:lvl6pPr marL="8118889" indent="-738081" algn="l" defTabSz="295232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9595051" indent="-738081" algn="l" defTabSz="295232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11071212" indent="-738081" algn="l" defTabSz="295232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12547374" indent="-738081" algn="l" defTabSz="295232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2952323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1pPr>
      <a:lvl2pPr marL="1476162" algn="l" defTabSz="2952323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2pPr>
      <a:lvl3pPr marL="2952323" algn="l" defTabSz="2952323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3pPr>
      <a:lvl4pPr marL="4428485" algn="l" defTabSz="2952323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4pPr>
      <a:lvl5pPr marL="5904647" algn="l" defTabSz="2952323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5pPr>
      <a:lvl6pPr marL="7380808" algn="l" defTabSz="2952323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6pPr>
      <a:lvl7pPr marL="8856970" algn="l" defTabSz="2952323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7pPr>
      <a:lvl8pPr marL="10333131" algn="l" defTabSz="2952323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8pPr>
      <a:lvl9pPr marL="11809293" algn="l" defTabSz="2952323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13" Type="http://schemas.openxmlformats.org/officeDocument/2006/relationships/image" Target="../media/image10.jpeg"/><Relationship Id="rId18" Type="http://schemas.openxmlformats.org/officeDocument/2006/relationships/image" Target="../media/image15.png"/><Relationship Id="rId3" Type="http://schemas.openxmlformats.org/officeDocument/2006/relationships/image" Target="../media/image1.png"/><Relationship Id="rId21" Type="http://schemas.openxmlformats.org/officeDocument/2006/relationships/image" Target="../media/image18.png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1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png"/><Relationship Id="rId20" Type="http://schemas.openxmlformats.org/officeDocument/2006/relationships/image" Target="../media/image17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microsoft.com/office/2007/relationships/hdphoto" Target="../media/hdphoto1.wdp"/><Relationship Id="rId15" Type="http://schemas.openxmlformats.org/officeDocument/2006/relationships/image" Target="../media/image12.JPG"/><Relationship Id="rId10" Type="http://schemas.openxmlformats.org/officeDocument/2006/relationships/image" Target="../media/image7.png"/><Relationship Id="rId19" Type="http://schemas.openxmlformats.org/officeDocument/2006/relationships/image" Target="../media/image16.png"/><Relationship Id="rId4" Type="http://schemas.openxmlformats.org/officeDocument/2006/relationships/image" Target="../media/image2.png"/><Relationship Id="rId9" Type="http://schemas.openxmlformats.org/officeDocument/2006/relationships/image" Target="../media/image6.png"/><Relationship Id="rId1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2" r="13221" b="6015"/>
          <a:stretch/>
        </p:blipFill>
        <p:spPr bwMode="auto">
          <a:xfrm>
            <a:off x="16238016" y="19629215"/>
            <a:ext cx="4079877" cy="5231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8" descr="C:\Users\DataVizard\Desktop\Polygon 1.png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00" y="482755"/>
            <a:ext cx="21402000" cy="47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 descr="C:\Users\DataVizard\PopDynIZW Dropbox\Lab_Orga\D6_AllTeams\EcoDynIZW\img\Inf-MV-inferno-cut-a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873" b="15577"/>
          <a:stretch/>
        </p:blipFill>
        <p:spPr bwMode="auto">
          <a:xfrm>
            <a:off x="-7600" y="1"/>
            <a:ext cx="21402000" cy="1032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DataVizard\PopDynIZW Dropbox\Lab_Orga\D6_AllTeams\EcoDynIZW\img\d6_white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38407" y="101822"/>
            <a:ext cx="828000" cy="8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DataVizard\Google Drive\Work\Admin\Logos\IZW_no_background.tif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57853" y="101822"/>
            <a:ext cx="1182594" cy="8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hteck 5"/>
          <p:cNvSpPr/>
          <p:nvPr/>
        </p:nvSpPr>
        <p:spPr>
          <a:xfrm>
            <a:off x="655761" y="12299863"/>
            <a:ext cx="9813993" cy="5432412"/>
          </a:xfrm>
          <a:prstGeom prst="rect">
            <a:avLst/>
          </a:prstGeom>
          <a:noFill/>
          <a:ln w="57150">
            <a:solidFill>
              <a:srgbClr val="C03A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tIns="720000" rIns="396000" bIns="396000" rtlCol="0" anchor="t" anchorCtr="0"/>
          <a:lstStyle/>
          <a:p>
            <a:pPr algn="just">
              <a:lnSpc>
                <a:spcPct val="114000"/>
              </a:lnSpc>
              <a:spcAft>
                <a:spcPts val="1200"/>
              </a:spcAft>
            </a:pPr>
            <a:r>
              <a:rPr lang="de-DE" sz="3200" dirty="0" smtClean="0">
                <a:solidFill>
                  <a:schemeClr val="tx1"/>
                </a:solidFill>
                <a:latin typeface="PT Sans Narrow" pitchFamily="34" charset="0"/>
              </a:rPr>
              <a:t>Grundlagen der Tierökologie (VL)</a:t>
            </a:r>
          </a:p>
          <a:p>
            <a:pPr marL="457200" indent="-457200" algn="just">
              <a:lnSpc>
                <a:spcPct val="114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sz="3200" dirty="0" smtClean="0">
                <a:solidFill>
                  <a:schemeClr val="tx1"/>
                </a:solidFill>
                <a:latin typeface="PT Sans Narrow" pitchFamily="34" charset="0"/>
              </a:rPr>
              <a:t>Pflichtkurs Bachelor </a:t>
            </a:r>
          </a:p>
          <a:p>
            <a:pPr algn="just">
              <a:lnSpc>
                <a:spcPct val="114000"/>
              </a:lnSpc>
              <a:spcAft>
                <a:spcPts val="1200"/>
              </a:spcAft>
            </a:pPr>
            <a:r>
              <a:rPr lang="de-DE" sz="3200" dirty="0" smtClean="0">
                <a:solidFill>
                  <a:schemeClr val="tx1"/>
                </a:solidFill>
                <a:latin typeface="PT Sans Narrow" pitchFamily="34" charset="0"/>
              </a:rPr>
              <a:t>Biodiversitätsdynamik (WP: Blockkurs)</a:t>
            </a:r>
          </a:p>
          <a:p>
            <a:pPr marL="457200" indent="-457200" algn="just">
              <a:lnSpc>
                <a:spcPct val="114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sz="3200" dirty="0" smtClean="0">
                <a:solidFill>
                  <a:schemeClr val="tx1"/>
                </a:solidFill>
                <a:latin typeface="PT Sans Narrow" pitchFamily="34" charset="0"/>
              </a:rPr>
              <a:t>Analyse und Prognose von Biodiversitätsveränderungen</a:t>
            </a:r>
          </a:p>
          <a:p>
            <a:pPr marL="457200" indent="-457200" algn="just">
              <a:lnSpc>
                <a:spcPct val="114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sz="3200" dirty="0" smtClean="0">
                <a:solidFill>
                  <a:schemeClr val="tx1"/>
                </a:solidFill>
                <a:latin typeface="PT Sans Narrow" pitchFamily="34" charset="0"/>
              </a:rPr>
              <a:t>Bewertung von Biodiversitätsveränderungen</a:t>
            </a:r>
            <a:r>
              <a:rPr lang="de-DE" sz="3200" dirty="0">
                <a:solidFill>
                  <a:schemeClr val="tx1"/>
                </a:solidFill>
                <a:latin typeface="PT Sans Narrow" pitchFamily="34" charset="0"/>
              </a:rPr>
              <a:t>	</a:t>
            </a:r>
          </a:p>
        </p:txBody>
      </p:sp>
      <p:sp>
        <p:nvSpPr>
          <p:cNvPr id="16" name="Rechteck 15"/>
          <p:cNvSpPr/>
          <p:nvPr/>
        </p:nvSpPr>
        <p:spPr>
          <a:xfrm>
            <a:off x="11011038" y="12299863"/>
            <a:ext cx="9720000" cy="5432412"/>
          </a:xfrm>
          <a:prstGeom prst="rect">
            <a:avLst/>
          </a:prstGeom>
          <a:noFill/>
          <a:ln w="57150">
            <a:solidFill>
              <a:srgbClr val="9A27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tIns="720000" rIns="396000" bIns="396000" rtlCol="0" anchor="t" anchorCtr="0"/>
          <a:lstStyle/>
          <a:p>
            <a:pPr marL="514350" indent="-514350">
              <a:lnSpc>
                <a:spcPct val="114000"/>
              </a:lnSpc>
              <a:spcAft>
                <a:spcPts val="1200"/>
              </a:spcAft>
              <a:buFont typeface="+mj-lt"/>
              <a:buAutoNum type="alphaLcParenR"/>
            </a:pPr>
            <a:r>
              <a:rPr lang="de-DE" sz="3200" dirty="0" smtClean="0">
                <a:solidFill>
                  <a:schemeClr val="tx1"/>
                </a:solidFill>
                <a:latin typeface="PT Sans Narrow" pitchFamily="34" charset="0"/>
              </a:rPr>
              <a:t>Feldarbeit (Telemetrie, Fang-Wiederfang, Verhalten)</a:t>
            </a:r>
          </a:p>
          <a:p>
            <a:pPr marL="514350" indent="-514350">
              <a:lnSpc>
                <a:spcPct val="114000"/>
              </a:lnSpc>
              <a:spcAft>
                <a:spcPts val="1200"/>
              </a:spcAft>
              <a:buFont typeface="+mj-lt"/>
              <a:buAutoNum type="alphaLcParenR"/>
            </a:pPr>
            <a:r>
              <a:rPr lang="de-DE" sz="3200" dirty="0" smtClean="0">
                <a:solidFill>
                  <a:schemeClr val="tx1"/>
                </a:solidFill>
                <a:latin typeface="PT Sans Narrow" pitchFamily="34" charset="0"/>
              </a:rPr>
              <a:t>Laboranalysen (</a:t>
            </a:r>
            <a:r>
              <a:rPr lang="de-DE" sz="3200" dirty="0">
                <a:solidFill>
                  <a:schemeClr val="tx1"/>
                </a:solidFill>
                <a:latin typeface="PT Sans Narrow" pitchFamily="34" charset="0"/>
              </a:rPr>
              <a:t>G</a:t>
            </a:r>
            <a:r>
              <a:rPr lang="de-DE" sz="3200" dirty="0" smtClean="0">
                <a:solidFill>
                  <a:schemeClr val="tx1"/>
                </a:solidFill>
                <a:latin typeface="PT Sans Narrow" pitchFamily="34" charset="0"/>
              </a:rPr>
              <a:t>enetik, Pathogene)</a:t>
            </a:r>
          </a:p>
          <a:p>
            <a:pPr marL="514350" indent="-514350">
              <a:lnSpc>
                <a:spcPct val="114000"/>
              </a:lnSpc>
              <a:spcAft>
                <a:spcPts val="1200"/>
              </a:spcAft>
              <a:buFont typeface="+mj-lt"/>
              <a:buAutoNum type="alphaLcParenR"/>
            </a:pPr>
            <a:r>
              <a:rPr lang="de-DE" sz="3200" dirty="0" smtClean="0">
                <a:solidFill>
                  <a:schemeClr val="tx1"/>
                </a:solidFill>
                <a:latin typeface="PT Sans Narrow" pitchFamily="34" charset="0"/>
              </a:rPr>
              <a:t>Computergestützte Datenanalyse (R, Python, QGIS)</a:t>
            </a:r>
          </a:p>
          <a:p>
            <a:pPr marL="514350" indent="-514350">
              <a:lnSpc>
                <a:spcPct val="114000"/>
              </a:lnSpc>
              <a:spcAft>
                <a:spcPts val="1200"/>
              </a:spcAft>
              <a:buFont typeface="+mj-lt"/>
              <a:buAutoNum type="alphaLcParenR"/>
            </a:pPr>
            <a:r>
              <a:rPr lang="de-DE" sz="3200" dirty="0" smtClean="0">
                <a:solidFill>
                  <a:schemeClr val="tx1"/>
                </a:solidFill>
                <a:latin typeface="PT Sans Narrow" pitchFamily="34" charset="0"/>
              </a:rPr>
              <a:t>Statistische Modellierungen</a:t>
            </a:r>
          </a:p>
        </p:txBody>
      </p:sp>
      <p:sp>
        <p:nvSpPr>
          <p:cNvPr id="17" name="Rechteck 16"/>
          <p:cNvSpPr/>
          <p:nvPr/>
        </p:nvSpPr>
        <p:spPr>
          <a:xfrm>
            <a:off x="1205676" y="11899627"/>
            <a:ext cx="4068000" cy="800472"/>
          </a:xfrm>
          <a:prstGeom prst="rect">
            <a:avLst/>
          </a:prstGeom>
          <a:solidFill>
            <a:srgbClr val="C03A51"/>
          </a:solidFill>
          <a:ln w="57150">
            <a:solidFill>
              <a:srgbClr val="C03A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Ins="288000" rtlCol="0" anchor="ctr"/>
          <a:lstStyle/>
          <a:p>
            <a:pPr algn="ctr"/>
            <a:r>
              <a:rPr lang="de-DE" sz="4600" b="1" cap="small" dirty="0" smtClean="0">
                <a:ln w="19050">
                  <a:solidFill>
                    <a:schemeClr val="bg1"/>
                  </a:solidFill>
                </a:ln>
                <a:latin typeface="PT Sans" pitchFamily="34" charset="0"/>
              </a:rPr>
              <a:t>Kurse</a:t>
            </a:r>
            <a:endParaRPr lang="de-DE" sz="4600" b="1" cap="small" dirty="0">
              <a:ln w="19050">
                <a:solidFill>
                  <a:schemeClr val="bg1"/>
                </a:solidFill>
              </a:ln>
              <a:latin typeface="PT Sans" pitchFamily="34" charset="0"/>
            </a:endParaRPr>
          </a:p>
        </p:txBody>
      </p:sp>
      <p:sp>
        <p:nvSpPr>
          <p:cNvPr id="20" name="Rechteck 19"/>
          <p:cNvSpPr/>
          <p:nvPr/>
        </p:nvSpPr>
        <p:spPr>
          <a:xfrm>
            <a:off x="11289266" y="11910231"/>
            <a:ext cx="4068000" cy="800472"/>
          </a:xfrm>
          <a:prstGeom prst="rect">
            <a:avLst/>
          </a:prstGeom>
          <a:solidFill>
            <a:srgbClr val="9A2764"/>
          </a:solidFill>
          <a:ln w="57150">
            <a:solidFill>
              <a:srgbClr val="9A27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Ins="288000" rtlCol="0" anchor="ctr"/>
          <a:lstStyle/>
          <a:p>
            <a:pPr algn="ctr"/>
            <a:r>
              <a:rPr lang="de-DE" sz="4600" b="1" cap="small" dirty="0" smtClean="0">
                <a:ln w="19050">
                  <a:solidFill>
                    <a:schemeClr val="bg1"/>
                  </a:solidFill>
                </a:ln>
                <a:latin typeface="PT Sans" pitchFamily="34" charset="0"/>
              </a:rPr>
              <a:t>Methoden</a:t>
            </a:r>
            <a:endParaRPr lang="de-DE" sz="4600" b="1" cap="small" dirty="0">
              <a:ln w="19050">
                <a:solidFill>
                  <a:schemeClr val="bg1"/>
                </a:solidFill>
              </a:ln>
              <a:latin typeface="PT Sans" pitchFamily="34" charset="0"/>
            </a:endParaRPr>
          </a:p>
        </p:txBody>
      </p:sp>
      <p:sp>
        <p:nvSpPr>
          <p:cNvPr id="21" name="Rechteck 20"/>
          <p:cNvSpPr/>
          <p:nvPr/>
        </p:nvSpPr>
        <p:spPr>
          <a:xfrm>
            <a:off x="655762" y="4090951"/>
            <a:ext cx="20075276" cy="7016588"/>
          </a:xfrm>
          <a:prstGeom prst="rect">
            <a:avLst/>
          </a:prstGeom>
          <a:noFill/>
          <a:ln w="57150">
            <a:solidFill>
              <a:srgbClr val="D347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/>
          <p:cNvSpPr/>
          <p:nvPr/>
        </p:nvSpPr>
        <p:spPr>
          <a:xfrm>
            <a:off x="1205675" y="3690715"/>
            <a:ext cx="4839408" cy="800472"/>
          </a:xfrm>
          <a:prstGeom prst="rect">
            <a:avLst/>
          </a:prstGeom>
          <a:solidFill>
            <a:srgbClr val="D34743"/>
          </a:solidFill>
          <a:ln w="57150">
            <a:solidFill>
              <a:srgbClr val="D347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Ins="288000" rtlCol="0" anchor="ctr"/>
          <a:lstStyle/>
          <a:p>
            <a:pPr algn="ctr"/>
            <a:r>
              <a:rPr lang="de-DE" sz="4600" b="1" cap="small" dirty="0" smtClean="0">
                <a:ln w="19050">
                  <a:solidFill>
                    <a:schemeClr val="bg1"/>
                  </a:solidFill>
                </a:ln>
                <a:latin typeface="PT Sans" pitchFamily="34" charset="0"/>
              </a:rPr>
              <a:t>Fragestellungen</a:t>
            </a:r>
            <a:endParaRPr lang="de-DE" sz="4600" b="1" cap="small" dirty="0">
              <a:ln w="19050">
                <a:solidFill>
                  <a:schemeClr val="bg1"/>
                </a:solidFill>
              </a:ln>
              <a:latin typeface="PT Sans" pitchFamily="34" charset="0"/>
            </a:endParaRPr>
          </a:p>
        </p:txBody>
      </p:sp>
      <p:sp>
        <p:nvSpPr>
          <p:cNvPr id="25" name="Rechteck 24"/>
          <p:cNvSpPr/>
          <p:nvPr/>
        </p:nvSpPr>
        <p:spPr>
          <a:xfrm>
            <a:off x="677378" y="19007212"/>
            <a:ext cx="20050290" cy="9927328"/>
          </a:xfrm>
          <a:prstGeom prst="rect">
            <a:avLst/>
          </a:prstGeom>
          <a:noFill/>
          <a:ln w="57150">
            <a:solidFill>
              <a:srgbClr val="5F12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tIns="720000" rIns="396000" bIns="396000" rtlCol="0" anchor="t" anchorCtr="0"/>
          <a:lstStyle/>
          <a:p>
            <a:pPr marL="360363" indent="-360363">
              <a:lnSpc>
                <a:spcPct val="114000"/>
              </a:lnSpc>
              <a:spcAft>
                <a:spcPts val="1200"/>
              </a:spcAft>
              <a:buFont typeface="+mj-lt"/>
              <a:buAutoNum type="arabicPeriod"/>
            </a:pPr>
            <a:endParaRPr lang="de-DE" sz="3000" dirty="0">
              <a:solidFill>
                <a:schemeClr val="tx1"/>
              </a:solidFill>
              <a:latin typeface="PT Sans Narrow" pitchFamily="34" charset="0"/>
            </a:endParaRPr>
          </a:p>
        </p:txBody>
      </p:sp>
      <p:sp>
        <p:nvSpPr>
          <p:cNvPr id="26" name="Rechteck 25"/>
          <p:cNvSpPr/>
          <p:nvPr/>
        </p:nvSpPr>
        <p:spPr>
          <a:xfrm>
            <a:off x="12300124" y="26013195"/>
            <a:ext cx="8427544" cy="2921344"/>
          </a:xfrm>
          <a:prstGeom prst="rect">
            <a:avLst/>
          </a:prstGeom>
          <a:noFill/>
          <a:ln w="57150">
            <a:solidFill>
              <a:srgbClr val="2D0B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tIns="720000" rIns="396000" bIns="396000" rtlCol="0" anchor="t" anchorCtr="0"/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sz="2400" dirty="0" smtClean="0">
                <a:solidFill>
                  <a:schemeClr val="tx1"/>
                </a:solidFill>
                <a:latin typeface="PT Sans Narrow" pitchFamily="34" charset="0"/>
              </a:rPr>
              <a:t>Arbeitsort für Abschlussarbeiten &amp; </a:t>
            </a:r>
            <a:br>
              <a:rPr lang="de-DE" sz="2400" dirty="0" smtClean="0">
                <a:solidFill>
                  <a:schemeClr val="tx1"/>
                </a:solidFill>
                <a:latin typeface="PT Sans Narrow" pitchFamily="34" charset="0"/>
              </a:rPr>
            </a:br>
            <a:r>
              <a:rPr lang="de-DE" sz="2400" dirty="0" smtClean="0">
                <a:solidFill>
                  <a:schemeClr val="tx1"/>
                </a:solidFill>
                <a:latin typeface="PT Sans Narrow" pitchFamily="34" charset="0"/>
              </a:rPr>
              <a:t>Praktika</a:t>
            </a:r>
          </a:p>
          <a:p>
            <a:pPr marL="285750" indent="-28575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sz="2400" dirty="0" smtClean="0">
                <a:solidFill>
                  <a:schemeClr val="tx1"/>
                </a:solidFill>
                <a:latin typeface="PT Sans Narrow" pitchFamily="34" charset="0"/>
              </a:rPr>
              <a:t>Internationales Forscherteam</a:t>
            </a:r>
          </a:p>
          <a:p>
            <a:pPr marL="285750" indent="-28575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sz="2400" dirty="0" smtClean="0">
                <a:solidFill>
                  <a:schemeClr val="tx1"/>
                </a:solidFill>
                <a:latin typeface="PT Sans Narrow" pitchFamily="34" charset="0"/>
              </a:rPr>
              <a:t>Wissenschaftlicher Fokus</a:t>
            </a:r>
          </a:p>
          <a:p>
            <a:pPr marL="285750" indent="-28575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de-DE" sz="1800" dirty="0" smtClean="0">
              <a:solidFill>
                <a:schemeClr val="tx1"/>
              </a:solidFill>
              <a:latin typeface="PT Sans Narrow" pitchFamily="34" charset="0"/>
            </a:endParaRPr>
          </a:p>
        </p:txBody>
      </p:sp>
      <p:sp>
        <p:nvSpPr>
          <p:cNvPr id="27" name="Rechteck 26"/>
          <p:cNvSpPr/>
          <p:nvPr/>
        </p:nvSpPr>
        <p:spPr>
          <a:xfrm>
            <a:off x="1196662" y="18587987"/>
            <a:ext cx="8848666" cy="800472"/>
          </a:xfrm>
          <a:prstGeom prst="rect">
            <a:avLst/>
          </a:prstGeom>
          <a:solidFill>
            <a:srgbClr val="5F126E"/>
          </a:solidFill>
          <a:ln w="57150">
            <a:solidFill>
              <a:srgbClr val="5F12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Ins="288000" rtlCol="0" anchor="ctr"/>
          <a:lstStyle/>
          <a:p>
            <a:pPr algn="ctr"/>
            <a:r>
              <a:rPr lang="de-DE" sz="4600" b="1" cap="small" dirty="0" smtClean="0">
                <a:ln w="19050">
                  <a:solidFill>
                    <a:schemeClr val="bg1"/>
                  </a:solidFill>
                </a:ln>
                <a:latin typeface="PT Sans" pitchFamily="34" charset="0"/>
              </a:rPr>
              <a:t>Abschlussarbeiten &amp; Praktika</a:t>
            </a:r>
            <a:endParaRPr lang="de-DE" sz="4600" b="1" cap="small" dirty="0">
              <a:ln w="19050">
                <a:solidFill>
                  <a:schemeClr val="bg1"/>
                </a:solidFill>
              </a:ln>
              <a:latin typeface="PT Sans" pitchFamily="34" charset="0"/>
            </a:endParaRPr>
          </a:p>
        </p:txBody>
      </p:sp>
      <p:sp>
        <p:nvSpPr>
          <p:cNvPr id="28" name="Rechteck 27"/>
          <p:cNvSpPr/>
          <p:nvPr/>
        </p:nvSpPr>
        <p:spPr>
          <a:xfrm>
            <a:off x="12458048" y="25581147"/>
            <a:ext cx="4068000" cy="800472"/>
          </a:xfrm>
          <a:prstGeom prst="rect">
            <a:avLst/>
          </a:prstGeom>
          <a:solidFill>
            <a:srgbClr val="2D0B59"/>
          </a:solidFill>
          <a:ln w="57150">
            <a:solidFill>
              <a:srgbClr val="2D0B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Ins="288000" rtlCol="0" anchor="ctr"/>
          <a:lstStyle/>
          <a:p>
            <a:pPr algn="ctr"/>
            <a:r>
              <a:rPr lang="de-DE" sz="4600" b="1" cap="small" dirty="0" smtClean="0">
                <a:ln w="19050">
                  <a:solidFill>
                    <a:schemeClr val="bg1"/>
                  </a:solidFill>
                </a:ln>
                <a:latin typeface="PT Sans" pitchFamily="34" charset="0"/>
              </a:rPr>
              <a:t>Leibniz IZW</a:t>
            </a:r>
            <a:endParaRPr lang="de-DE" sz="4600" b="1" cap="small" dirty="0">
              <a:ln w="19050">
                <a:solidFill>
                  <a:schemeClr val="bg1"/>
                </a:solidFill>
              </a:ln>
              <a:latin typeface="PT Sans" pitchFamily="34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1213000" y="4827772"/>
            <a:ext cx="9537467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25488" indent="-725488">
              <a:spcAft>
                <a:spcPts val="2400"/>
              </a:spcAft>
              <a:buFont typeface="Overpass" pitchFamily="2" charset="0"/>
              <a:buChar char="→"/>
            </a:pPr>
            <a:r>
              <a:rPr lang="de-DE" sz="4400" dirty="0" smtClean="0">
                <a:latin typeface="PT Sans" pitchFamily="34" charset="0"/>
              </a:rPr>
              <a:t>Welche Faktoren beeinflussen Populationsdynamiken in</a:t>
            </a:r>
            <a:br>
              <a:rPr lang="de-DE" sz="4400" dirty="0" smtClean="0">
                <a:latin typeface="PT Sans" pitchFamily="34" charset="0"/>
              </a:rPr>
            </a:br>
            <a:r>
              <a:rPr lang="de-DE" sz="4400" dirty="0" smtClean="0">
                <a:latin typeface="PT Sans" pitchFamily="34" charset="0"/>
              </a:rPr>
              <a:t>Raum und Zeit?</a:t>
            </a:r>
          </a:p>
          <a:p>
            <a:pPr marL="725488" indent="-725488">
              <a:spcAft>
                <a:spcPts val="2400"/>
              </a:spcAft>
              <a:buFont typeface="Overpass" pitchFamily="2" charset="0"/>
              <a:buChar char="→"/>
            </a:pPr>
            <a:r>
              <a:rPr lang="de-DE" sz="4400" dirty="0" smtClean="0">
                <a:latin typeface="PT Sans" pitchFamily="34" charset="0"/>
              </a:rPr>
              <a:t>Wie anpassungsfähig sind Populationen in Zeiten des globalen Wandels?</a:t>
            </a:r>
          </a:p>
          <a:p>
            <a:pPr marL="725488" indent="-725488">
              <a:spcAft>
                <a:spcPts val="2400"/>
              </a:spcAft>
              <a:buFont typeface="Overpass" pitchFamily="2" charset="0"/>
              <a:buChar char="→"/>
            </a:pPr>
            <a:r>
              <a:rPr lang="de-DE" sz="4400" dirty="0" smtClean="0">
                <a:latin typeface="PT Sans" pitchFamily="34" charset="0"/>
              </a:rPr>
              <a:t>Welche Rolle spielen städtische Habitate für Wildtiere?</a:t>
            </a:r>
          </a:p>
        </p:txBody>
      </p:sp>
      <p:sp>
        <p:nvSpPr>
          <p:cNvPr id="30" name="Textfeld 29"/>
          <p:cNvSpPr txBox="1"/>
          <p:nvPr/>
        </p:nvSpPr>
        <p:spPr>
          <a:xfrm>
            <a:off x="548936" y="1340434"/>
            <a:ext cx="200902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de-DE" sz="6000" b="1" dirty="0" smtClean="0">
                <a:latin typeface="PT Sans Caption" panose="020B0604020202020204" charset="0"/>
              </a:rPr>
              <a:t>FG Planungsbezogene Tierökologie</a:t>
            </a:r>
            <a:endParaRPr lang="de-DE" sz="6000" b="1" dirty="0">
              <a:latin typeface="PT Sans Caption" panose="020B0604020202020204" charset="0"/>
            </a:endParaRPr>
          </a:p>
        </p:txBody>
      </p:sp>
      <p:sp>
        <p:nvSpPr>
          <p:cNvPr id="31" name="Textfeld 30"/>
          <p:cNvSpPr txBox="1"/>
          <p:nvPr/>
        </p:nvSpPr>
        <p:spPr>
          <a:xfrm>
            <a:off x="536406" y="2322563"/>
            <a:ext cx="20090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de-DE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T Sans Narrow" pitchFamily="34" charset="0"/>
              </a:rPr>
              <a:t>Team Lead - </a:t>
            </a:r>
            <a:r>
              <a:rPr lang="de-DE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T Sans Narrow" pitchFamily="34" charset="0"/>
              </a:rPr>
              <a:t>Stephanie Kramer-Schadt</a:t>
            </a:r>
            <a:endParaRPr lang="de-DE" sz="2000" dirty="0">
              <a:solidFill>
                <a:schemeClr val="tx1">
                  <a:lumMod val="75000"/>
                  <a:lumOff val="25000"/>
                </a:schemeClr>
              </a:solidFill>
              <a:latin typeface="PT Sans Narrow" pitchFamily="34" charset="0"/>
            </a:endParaRPr>
          </a:p>
        </p:txBody>
      </p:sp>
      <p:sp>
        <p:nvSpPr>
          <p:cNvPr id="35" name="Rechteck 34"/>
          <p:cNvSpPr/>
          <p:nvPr/>
        </p:nvSpPr>
        <p:spPr>
          <a:xfrm>
            <a:off x="5984" y="29479503"/>
            <a:ext cx="21370415" cy="800472"/>
          </a:xfrm>
          <a:prstGeom prst="rect">
            <a:avLst/>
          </a:prstGeom>
          <a:solidFill>
            <a:srgbClr val="0D0829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Ins="288000" rtlCol="0" anchor="ctr"/>
          <a:lstStyle/>
          <a:p>
            <a:pPr>
              <a:tabLst>
                <a:tab pos="985838" algn="l"/>
              </a:tabLst>
            </a:pPr>
            <a:endParaRPr lang="de-DE" sz="1800" i="1" dirty="0">
              <a:ln w="19050">
                <a:noFill/>
              </a:ln>
              <a:latin typeface="PT Sans Narrow" pitchFamily="34" charset="0"/>
            </a:endParaRPr>
          </a:p>
        </p:txBody>
      </p:sp>
      <p:pic>
        <p:nvPicPr>
          <p:cNvPr id="1033" name="Picture 9" descr="C:\Users\DataVizard\Desktop\49-498068_icon-zahnrad-free-cogs-icon-png-clipart.png"/>
          <p:cNvPicPr>
            <a:picLocks noChangeAspect="1" noChangeArrowheads="1"/>
          </p:cNvPicPr>
          <p:nvPr/>
        </p:nvPicPr>
        <p:blipFill>
          <a:blip r:embed="rId9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55190" y="16004243"/>
            <a:ext cx="1816267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:\Users\DataVizard\Desktop\13713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84335" y="16004243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1" descr="C:\Users\DataVizard\Desktop\4110143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02312" y="16004243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:\Users\DataVizard\Desktop\2631479-200.pn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413480" y="16004243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Pfeil nach rechts 12"/>
          <p:cNvSpPr/>
          <p:nvPr/>
        </p:nvSpPr>
        <p:spPr>
          <a:xfrm>
            <a:off x="13086056" y="16603690"/>
            <a:ext cx="504056" cy="383503"/>
          </a:xfrm>
          <a:prstGeom prst="rightArrow">
            <a:avLst/>
          </a:prstGeom>
          <a:solidFill>
            <a:srgbClr val="9A2764"/>
          </a:solidFill>
          <a:ln>
            <a:solidFill>
              <a:srgbClr val="9A27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Pfeil nach rechts 49"/>
          <p:cNvSpPr/>
          <p:nvPr/>
        </p:nvSpPr>
        <p:spPr>
          <a:xfrm>
            <a:off x="15363612" y="16603690"/>
            <a:ext cx="504056" cy="383503"/>
          </a:xfrm>
          <a:prstGeom prst="rightArrow">
            <a:avLst/>
          </a:prstGeom>
          <a:solidFill>
            <a:srgbClr val="9A2764"/>
          </a:solidFill>
          <a:ln>
            <a:solidFill>
              <a:srgbClr val="9A27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Pfeil nach rechts 50"/>
          <p:cNvSpPr/>
          <p:nvPr/>
        </p:nvSpPr>
        <p:spPr>
          <a:xfrm>
            <a:off x="18110224" y="16603690"/>
            <a:ext cx="504056" cy="383503"/>
          </a:xfrm>
          <a:prstGeom prst="rightArrow">
            <a:avLst/>
          </a:prstGeom>
          <a:solidFill>
            <a:srgbClr val="9A2764"/>
          </a:solidFill>
          <a:ln>
            <a:solidFill>
              <a:srgbClr val="9A27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0" b="6759"/>
          <a:stretch/>
        </p:blipFill>
        <p:spPr>
          <a:xfrm>
            <a:off x="15357267" y="4491187"/>
            <a:ext cx="5079268" cy="2935031"/>
          </a:xfrm>
          <a:prstGeom prst="rect">
            <a:avLst/>
          </a:prstGeom>
        </p:spPr>
      </p:pic>
      <p:pic>
        <p:nvPicPr>
          <p:cNvPr id="227" name="Grafik 226"/>
          <p:cNvPicPr>
            <a:picLocks noChangeAspect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3996" y="1746499"/>
            <a:ext cx="2676631" cy="2676631"/>
          </a:xfrm>
          <a:prstGeom prst="rect">
            <a:avLst/>
          </a:prstGeom>
        </p:spPr>
      </p:pic>
      <p:sp>
        <p:nvSpPr>
          <p:cNvPr id="69" name="Textfeld 68"/>
          <p:cNvSpPr txBox="1"/>
          <p:nvPr/>
        </p:nvSpPr>
        <p:spPr>
          <a:xfrm>
            <a:off x="976254" y="26954523"/>
            <a:ext cx="101376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de-DE" sz="2000" dirty="0" smtClean="0">
                <a:latin typeface="PT Sans Narrow" pitchFamily="34" charset="0"/>
              </a:rPr>
              <a:t>Veröffentlichte Abschlussarbeiten z. </a:t>
            </a:r>
            <a:r>
              <a:rPr lang="de-DE" sz="2000" smtClean="0">
                <a:latin typeface="PT Sans Narrow" pitchFamily="34" charset="0"/>
              </a:rPr>
              <a:t>B.: </a:t>
            </a:r>
            <a:endParaRPr lang="de-DE" sz="2000" dirty="0" smtClean="0">
              <a:latin typeface="PT Sans Narrow" pitchFamily="34" charset="0"/>
            </a:endParaRPr>
          </a:p>
          <a:p>
            <a:pPr>
              <a:spcAft>
                <a:spcPts val="1200"/>
              </a:spcAft>
            </a:pPr>
            <a:r>
              <a:rPr lang="de-DE" sz="2000" b="1" dirty="0" smtClean="0">
                <a:latin typeface="PT Sans Narrow" pitchFamily="34" charset="0"/>
              </a:rPr>
              <a:t>Grabow et al. 2022</a:t>
            </a:r>
            <a:r>
              <a:rPr lang="de-DE" sz="2000" dirty="0" smtClean="0">
                <a:latin typeface="PT Sans Narrow" pitchFamily="34" charset="0"/>
              </a:rPr>
              <a:t>: Data-integration </a:t>
            </a:r>
            <a:r>
              <a:rPr lang="de-DE" sz="2000" dirty="0" err="1" smtClean="0">
                <a:latin typeface="PT Sans Narrow" pitchFamily="34" charset="0"/>
              </a:rPr>
              <a:t>of</a:t>
            </a:r>
            <a:r>
              <a:rPr lang="de-DE" sz="2000" dirty="0" smtClean="0">
                <a:latin typeface="PT Sans Narrow" pitchFamily="34" charset="0"/>
              </a:rPr>
              <a:t> </a:t>
            </a:r>
            <a:r>
              <a:rPr lang="de-DE" sz="2000" dirty="0" err="1" smtClean="0">
                <a:latin typeface="PT Sans Narrow" pitchFamily="34" charset="0"/>
              </a:rPr>
              <a:t>opportunistic</a:t>
            </a:r>
            <a:r>
              <a:rPr lang="de-DE" sz="2000" dirty="0" smtClean="0">
                <a:latin typeface="PT Sans Narrow" pitchFamily="34" charset="0"/>
              </a:rPr>
              <a:t> </a:t>
            </a:r>
            <a:r>
              <a:rPr lang="de-DE" sz="2000" dirty="0" err="1" smtClean="0">
                <a:latin typeface="PT Sans Narrow" pitchFamily="34" charset="0"/>
              </a:rPr>
              <a:t>species</a:t>
            </a:r>
            <a:r>
              <a:rPr lang="de-DE" sz="2000" dirty="0" smtClean="0">
                <a:latin typeface="PT Sans Narrow" pitchFamily="34" charset="0"/>
              </a:rPr>
              <a:t> </a:t>
            </a:r>
            <a:r>
              <a:rPr lang="de-DE" sz="2000" dirty="0" err="1" smtClean="0">
                <a:latin typeface="PT Sans Narrow" pitchFamily="34" charset="0"/>
              </a:rPr>
              <a:t>observations</a:t>
            </a:r>
            <a:r>
              <a:rPr lang="de-DE" sz="2000" dirty="0" smtClean="0">
                <a:latin typeface="PT Sans Narrow" pitchFamily="34" charset="0"/>
              </a:rPr>
              <a:t> </a:t>
            </a:r>
            <a:r>
              <a:rPr lang="de-DE" sz="2000" dirty="0" err="1" smtClean="0">
                <a:latin typeface="PT Sans Narrow" pitchFamily="34" charset="0"/>
              </a:rPr>
              <a:t>into</a:t>
            </a:r>
            <a:r>
              <a:rPr lang="de-DE" sz="2000" dirty="0" smtClean="0">
                <a:latin typeface="PT Sans Narrow" pitchFamily="34" charset="0"/>
              </a:rPr>
              <a:t> </a:t>
            </a:r>
            <a:r>
              <a:rPr lang="en-US" sz="2000" dirty="0">
                <a:latin typeface="PT Sans Narrow" pitchFamily="34" charset="0"/>
              </a:rPr>
              <a:t>hierarchical modelling frameworks improves spatial predictions for urban red squirrels. </a:t>
            </a:r>
            <a:r>
              <a:rPr lang="en-US" sz="2000" dirty="0" smtClean="0">
                <a:latin typeface="PT Sans Narrow" pitchFamily="34" charset="0"/>
              </a:rPr>
              <a:t>Front </a:t>
            </a:r>
            <a:r>
              <a:rPr lang="en-US" sz="2000" dirty="0" err="1" smtClean="0">
                <a:latin typeface="PT Sans Narrow" pitchFamily="34" charset="0"/>
              </a:rPr>
              <a:t>Ecol</a:t>
            </a:r>
            <a:r>
              <a:rPr lang="en-US" sz="2000" dirty="0" smtClean="0">
                <a:latin typeface="PT Sans Narrow" pitchFamily="34" charset="0"/>
              </a:rPr>
              <a:t> </a:t>
            </a:r>
            <a:r>
              <a:rPr lang="en-US" sz="2000" dirty="0" err="1" smtClean="0">
                <a:latin typeface="PT Sans Narrow" pitchFamily="34" charset="0"/>
              </a:rPr>
              <a:t>Evol</a:t>
            </a:r>
            <a:endParaRPr lang="en-US" sz="2000" dirty="0" smtClean="0">
              <a:latin typeface="PT Sans Narrow" pitchFamily="34" charset="0"/>
            </a:endParaRPr>
          </a:p>
          <a:p>
            <a:pPr>
              <a:spcAft>
                <a:spcPts val="1200"/>
              </a:spcAft>
            </a:pPr>
            <a:r>
              <a:rPr lang="en-US" sz="2000" b="1" dirty="0" smtClean="0">
                <a:latin typeface="PT Sans Narrow" pitchFamily="34" charset="0"/>
              </a:rPr>
              <a:t>Drenske et al. </a:t>
            </a:r>
            <a:r>
              <a:rPr lang="en-US" sz="2000" b="1" dirty="0">
                <a:latin typeface="PT Sans Narrow" pitchFamily="34" charset="0"/>
              </a:rPr>
              <a:t>2022</a:t>
            </a:r>
            <a:r>
              <a:rPr lang="en-US" sz="2000" dirty="0">
                <a:latin typeface="PT Sans Narrow" pitchFamily="34" charset="0"/>
              </a:rPr>
              <a:t>: On the road to self-sustainability: Reintroduced migratory European Northern Bald Ibises (</a:t>
            </a:r>
            <a:r>
              <a:rPr lang="en-US" sz="2000" i="1" dirty="0" err="1">
                <a:latin typeface="PT Sans Narrow" pitchFamily="34" charset="0"/>
              </a:rPr>
              <a:t>Geronticus</a:t>
            </a:r>
            <a:r>
              <a:rPr lang="en-US" sz="2000" i="1" dirty="0">
                <a:latin typeface="PT Sans Narrow" pitchFamily="34" charset="0"/>
              </a:rPr>
              <a:t> </a:t>
            </a:r>
            <a:r>
              <a:rPr lang="en-US" sz="2000" i="1" dirty="0" err="1">
                <a:latin typeface="PT Sans Narrow" pitchFamily="34" charset="0"/>
              </a:rPr>
              <a:t>eremita</a:t>
            </a:r>
            <a:r>
              <a:rPr lang="en-US" sz="2000" dirty="0">
                <a:latin typeface="PT Sans Narrow" pitchFamily="34" charset="0"/>
              </a:rPr>
              <a:t>) still need management interventions for population </a:t>
            </a:r>
            <a:r>
              <a:rPr lang="en-US" sz="2000" dirty="0" smtClean="0">
                <a:latin typeface="PT Sans Narrow" pitchFamily="34" charset="0"/>
              </a:rPr>
              <a:t>viability. Oryx</a:t>
            </a:r>
            <a:endParaRPr lang="de-DE" sz="2000" dirty="0" smtClean="0">
              <a:latin typeface="PT Sans Narrow" pitchFamily="34" charset="0"/>
            </a:endParaRPr>
          </a:p>
        </p:txBody>
      </p:sp>
      <p:pic>
        <p:nvPicPr>
          <p:cNvPr id="70" name="Bildplatzhalter 1" descr="Ein Bild, das Gras, Säugetier, draußen, Eichhörnchen enthält.&#10;&#10;Automatisch generierte Beschreibung">
            <a:extLst>
              <a:ext uri="{FF2B5EF4-FFF2-40B4-BE49-F238E27FC236}">
                <a16:creationId xmlns:a16="http://schemas.microsoft.com/office/drawing/2014/main" xmlns="" id="{AE59DBFD-493D-A5DD-8445-BD80105C8C12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31112" r="20009"/>
          <a:stretch/>
        </p:blipFill>
        <p:spPr>
          <a:xfrm>
            <a:off x="10550941" y="4491187"/>
            <a:ext cx="4569675" cy="6232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91" t="4834" r="26652"/>
          <a:stretch/>
        </p:blipFill>
        <p:spPr bwMode="auto">
          <a:xfrm>
            <a:off x="1260351" y="19660783"/>
            <a:ext cx="4721381" cy="695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61"/>
          <a:stretch/>
        </p:blipFill>
        <p:spPr bwMode="auto">
          <a:xfrm>
            <a:off x="15357266" y="7651155"/>
            <a:ext cx="5079268" cy="3072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6"/>
          <p:cNvPicPr>
            <a:picLocks noChangeAspect="1" noChangeArrowheads="1"/>
          </p:cNvPicPr>
          <p:nvPr/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8" t="15743" b="5239"/>
          <a:stretch/>
        </p:blipFill>
        <p:spPr bwMode="auto">
          <a:xfrm>
            <a:off x="6422380" y="23264037"/>
            <a:ext cx="4991100" cy="33478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feld 11"/>
          <p:cNvSpPr txBox="1"/>
          <p:nvPr/>
        </p:nvSpPr>
        <p:spPr>
          <a:xfrm>
            <a:off x="16103811" y="19096071"/>
            <a:ext cx="37353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latin typeface="PT Sans Narrow" panose="020B0604020202020204" charset="0"/>
              </a:rPr>
              <a:t>Population </a:t>
            </a:r>
            <a:r>
              <a:rPr lang="de-DE" sz="2800" dirty="0" err="1" smtClean="0">
                <a:latin typeface="PT Sans Narrow" panose="020B0604020202020204" charset="0"/>
              </a:rPr>
              <a:t>viability</a:t>
            </a:r>
            <a:r>
              <a:rPr lang="de-DE" sz="2800" dirty="0" smtClean="0">
                <a:latin typeface="PT Sans Narrow" panose="020B0604020202020204" charset="0"/>
              </a:rPr>
              <a:t> </a:t>
            </a:r>
            <a:r>
              <a:rPr lang="de-DE" sz="2800" dirty="0" err="1" smtClean="0">
                <a:latin typeface="PT Sans Narrow" panose="020B0604020202020204" charset="0"/>
              </a:rPr>
              <a:t>analysis</a:t>
            </a:r>
            <a:r>
              <a:rPr lang="de-DE" sz="2800" dirty="0" smtClean="0">
                <a:latin typeface="PT Sans Narrow" panose="020B0604020202020204" charset="0"/>
              </a:rPr>
              <a:t> </a:t>
            </a:r>
            <a:endParaRPr lang="de-DE" sz="2800" dirty="0">
              <a:latin typeface="PT Sans Narrow" panose="020B0604020202020204" charset="0"/>
            </a:endParaRPr>
          </a:p>
        </p:txBody>
      </p:sp>
      <p:pic>
        <p:nvPicPr>
          <p:cNvPr id="1031" name="Picture 7" descr="C:\Users\drenske\PopDynIZW Dropbox\Projects\sciurus_vulgaris_b_cttemp_drenske_s\docs\presentations\squirrels_habitat_comb.png"/>
          <p:cNvPicPr>
            <a:picLocks noChangeAspect="1" noChangeArrowheads="1"/>
          </p:cNvPicPr>
          <p:nvPr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66" t="14375" r="10989" b="15156"/>
          <a:stretch/>
        </p:blipFill>
        <p:spPr bwMode="auto">
          <a:xfrm>
            <a:off x="11773520" y="19892515"/>
            <a:ext cx="4659723" cy="3456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Textfeld 81"/>
          <p:cNvSpPr txBox="1"/>
          <p:nvPr/>
        </p:nvSpPr>
        <p:spPr>
          <a:xfrm>
            <a:off x="12133560" y="19089590"/>
            <a:ext cx="34820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>
                <a:latin typeface="PT Sans Narrow" panose="020B0604020202020204" charset="0"/>
              </a:rPr>
              <a:t>Species</a:t>
            </a:r>
            <a:r>
              <a:rPr lang="de-DE" sz="2800" dirty="0" smtClean="0">
                <a:latin typeface="PT Sans Narrow" panose="020B0604020202020204" charset="0"/>
              </a:rPr>
              <a:t> </a:t>
            </a:r>
            <a:r>
              <a:rPr lang="de-DE" sz="2800" dirty="0" err="1" smtClean="0">
                <a:latin typeface="PT Sans Narrow" panose="020B0604020202020204" charset="0"/>
              </a:rPr>
              <a:t>distribution</a:t>
            </a:r>
            <a:r>
              <a:rPr lang="de-DE" sz="2800" dirty="0" smtClean="0">
                <a:latin typeface="PT Sans Narrow" panose="020B0604020202020204" charset="0"/>
              </a:rPr>
              <a:t> </a:t>
            </a:r>
            <a:r>
              <a:rPr lang="de-DE" sz="2800" dirty="0" err="1" smtClean="0">
                <a:latin typeface="PT Sans Narrow" panose="020B0604020202020204" charset="0"/>
              </a:rPr>
              <a:t>model</a:t>
            </a:r>
            <a:endParaRPr lang="de-DE" sz="2800" dirty="0">
              <a:latin typeface="PT Sans Narrow" panose="020B0604020202020204" charset="0"/>
            </a:endParaRPr>
          </a:p>
        </p:txBody>
      </p:sp>
      <p:sp>
        <p:nvSpPr>
          <p:cNvPr id="19" name="Rechteck 18"/>
          <p:cNvSpPr/>
          <p:nvPr/>
        </p:nvSpPr>
        <p:spPr>
          <a:xfrm>
            <a:off x="15733960" y="19892515"/>
            <a:ext cx="779936" cy="792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3" name="Grafik 82" descr="Ein Bild, das Paar, drinnen enthält.&#10;&#10;Automatisch generierte Beschreibung">
            <a:extLst>
              <a:ext uri="{FF2B5EF4-FFF2-40B4-BE49-F238E27FC236}">
                <a16:creationId xmlns:a16="http://schemas.microsoft.com/office/drawing/2014/main" xmlns="" id="{097726CA-88C4-FABC-100E-FCD79035C5BA}"/>
              </a:ext>
            </a:extLst>
          </p:cNvPr>
          <p:cNvPicPr>
            <a:picLocks noChangeAspect="1"/>
          </p:cNvPicPr>
          <p:nvPr/>
        </p:nvPicPr>
        <p:blipFill rotWithShape="1">
          <a:blip r:embed="rId20"/>
          <a:srcRect l="37025" t="24080" r="26316"/>
          <a:stretch/>
        </p:blipFill>
        <p:spPr>
          <a:xfrm rot="16200000">
            <a:off x="7311250" y="18769431"/>
            <a:ext cx="3213361" cy="4991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Picture 6" descr="C:\Users\DataVizard\Google Drive\Work\Admin\Logos\IZW_no_background.tif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678176" y="26535457"/>
            <a:ext cx="2758358" cy="19260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feld 22"/>
          <p:cNvSpPr txBox="1"/>
          <p:nvPr/>
        </p:nvSpPr>
        <p:spPr>
          <a:xfrm>
            <a:off x="11947301" y="24460930"/>
            <a:ext cx="598914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latin typeface="PT Sans Narrow" panose="020B0604020202020204" charset="0"/>
              </a:rPr>
              <a:t>Ausgeschriebene Abschlussarbeiten &amp; </a:t>
            </a:r>
            <a:r>
              <a:rPr lang="de-DE" sz="2800" dirty="0">
                <a:latin typeface="PT Sans Narrow" panose="020B0604020202020204" charset="0"/>
              </a:rPr>
              <a:t>P</a:t>
            </a:r>
            <a:r>
              <a:rPr lang="de-DE" sz="2800" dirty="0" smtClean="0">
                <a:latin typeface="PT Sans Narrow" panose="020B0604020202020204" charset="0"/>
              </a:rPr>
              <a:t>raktika</a:t>
            </a:r>
          </a:p>
          <a:p>
            <a:r>
              <a:rPr lang="de-DE" sz="2800" dirty="0" smtClean="0">
                <a:latin typeface="PT Sans Narrow" panose="020B0604020202020204" charset="0"/>
              </a:rPr>
              <a:t>… Deine Forschung?</a:t>
            </a:r>
            <a:endParaRPr lang="de-DE" sz="2800" dirty="0">
              <a:latin typeface="PT Sans Narrow" panose="020B0604020202020204" charset="0"/>
            </a:endParaRPr>
          </a:p>
        </p:txBody>
      </p:sp>
      <p:pic>
        <p:nvPicPr>
          <p:cNvPr id="88" name="Grafik 87">
            <a:extLst>
              <a:ext uri="{FF2B5EF4-FFF2-40B4-BE49-F238E27FC236}">
                <a16:creationId xmlns:a16="http://schemas.microsoft.com/office/drawing/2014/main" xmlns="" id="{5B91C5C4-A46A-404C-AF1A-5193D969E8BA}"/>
              </a:ext>
            </a:extLst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3553" y="86754"/>
            <a:ext cx="1079757" cy="792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726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150</Words>
  <Application>Microsoft Office PowerPoint</Application>
  <PresentationFormat>Benutzerdefiniert</PresentationFormat>
  <Paragraphs>30</Paragraphs>
  <Slides>1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8" baseType="lpstr">
      <vt:lpstr>Arial</vt:lpstr>
      <vt:lpstr>PT Sans</vt:lpstr>
      <vt:lpstr>PT Sans Caption</vt:lpstr>
      <vt:lpstr>Calibri</vt:lpstr>
      <vt:lpstr>PT Sans Narrow</vt:lpstr>
      <vt:lpstr>Overpass</vt:lpstr>
      <vt:lpstr>Larissa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Cedric</dc:creator>
  <cp:lastModifiedBy>Drenske, Sinah</cp:lastModifiedBy>
  <cp:revision>91</cp:revision>
  <dcterms:created xsi:type="dcterms:W3CDTF">2021-08-05T16:20:13Z</dcterms:created>
  <dcterms:modified xsi:type="dcterms:W3CDTF">2022-09-28T12:59:05Z</dcterms:modified>
</cp:coreProperties>
</file>

<file path=docProps/thumbnail.jpeg>
</file>